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9" r:id="rId6"/>
    <p:sldId id="27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635"/>
  </p:normalViewPr>
  <p:slideViewPr>
    <p:cSldViewPr snapToGrid="0" snapToObjects="1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0D7C2-8F66-2F42-A26C-EC9814CE5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BBDDD8-6E1A-3343-9342-EAF312CDF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831129-1275-254F-B2A8-9CDEA8F50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CF93-0B60-974D-ADA4-90A67F852EC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7EE4E0-BD62-304F-822C-F62805FE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8234FB-7863-7845-97A8-F2AF44696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458C-C1C0-FF44-98A1-A13B14AF5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20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38C0B-3747-904B-ABD4-CF86869DE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92FFC2-47CE-5348-8C03-32D704DFF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AEDECB-702E-0347-8DB9-CD9204F9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CF93-0B60-974D-ADA4-90A67F852EC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6F1A60-7675-9D45-AFE4-433065F1B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38C7A-2CE2-C349-9440-0D040FBB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458C-C1C0-FF44-98A1-A13B14AF5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55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3674AB-8D6C-A44A-B418-B6ECA0BD5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6B4D5-08C2-6749-90B2-B37872A1D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9DB492-95DB-A74B-AF00-392495729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CF93-0B60-974D-ADA4-90A67F852EC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89E7ED-8258-9046-BD69-BD965888C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AF43A0-1000-3A4A-A2BF-E78849AC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458C-C1C0-FF44-98A1-A13B14AF5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73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3A9EC-EF71-E242-84B9-A915C576F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A6B164-ECAF-5444-98BB-90185FCFC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397C50-4ECC-1A42-95AD-3D0465AFF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CF93-0B60-974D-ADA4-90A67F852EC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E589B-84CE-4D44-B532-7D0BA752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9EBAE0-5E34-EC44-8692-EFF18F9F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458C-C1C0-FF44-98A1-A13B14AF5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39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DB0E3-6C5A-DC4A-9DC6-A1855A482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716239-6EC3-6341-98E5-A3564786F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EA8D30-A156-6A4A-AF5B-AFAF397D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CF93-0B60-974D-ADA4-90A67F852EC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CE4522-5F53-F74F-8B2E-31AA3DB6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F879AA-A6BA-7B43-A4CA-90A66733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458C-C1C0-FF44-98A1-A13B14AF5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84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29E08-2760-A74B-AD7F-8C3D1EA2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AED1CB-9388-8C42-9D6B-7A53DB8E9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726F4A-2DC9-254A-8201-340F1A9D7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91637A-1704-6849-8E6E-E5912900C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CF93-0B60-974D-ADA4-90A67F852EC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027827-17DD-FB4B-BDD1-489978E6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120C08-224A-0D46-99F6-A049CC406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458C-C1C0-FF44-98A1-A13B14AF5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91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5DEE59-E2D3-4C42-B25D-D204B40E5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3F887A-6886-BF43-A947-12B7972CB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FE83C2-C7B2-644E-BFE3-6AA05DA35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ACCAD12-5BEF-024C-A110-D8A99ABB5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6E0069-C3A2-2E4B-8D0A-4CE5D19AE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A80FCE0-1180-4F45-AC8C-1080BB6B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CF93-0B60-974D-ADA4-90A67F852EC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B19E94-2D10-F249-BA1F-9C6047730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D7F0BBF-8EA6-5341-82BE-19704CCD4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458C-C1C0-FF44-98A1-A13B14AF5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44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E2127B-602C-1044-9206-24EACE58A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FD091F-DA5E-7C46-B495-B832E6408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CF93-0B60-974D-ADA4-90A67F852EC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54D0AB-497C-BF4D-86F4-DE856763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BFCA20-BA6A-2741-B05A-CBEDA570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458C-C1C0-FF44-98A1-A13B14AF5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98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F9A497F-1259-DE4D-964E-D546EB1E9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CF93-0B60-974D-ADA4-90A67F852EC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AD3BA52-B773-EE42-BBDE-12DE69C6F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12FBC8-AA49-954E-B81E-3A57B82A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458C-C1C0-FF44-98A1-A13B14AF5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04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8E2CF-7FE9-F043-B1EF-CE90D073D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89A707-36C9-DF4B-82D6-1CAA6117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9250A-B5C4-E746-BB7F-DD1ABB4D5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D7763B-204B-914B-8086-C7CC3D9C0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CF93-0B60-974D-ADA4-90A67F852EC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2061BE-36C3-CC48-8FE6-471B23FE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964228-2ADB-E540-9934-C59B1321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458C-C1C0-FF44-98A1-A13B14AF5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43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34F71-FEF9-664F-980A-BEED6FE4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0460F3-05B6-3F42-BE0E-5CF1A8E4D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DCFFB7-3603-484F-9DE2-165098960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D3BF53-DA39-9D4B-9AA2-19E2E161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CF93-0B60-974D-ADA4-90A67F852EC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9CC92F-F50C-EA46-B7B2-A2FA2A01A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9AA7A5-FD8C-3843-9901-3915CAA5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458C-C1C0-FF44-98A1-A13B14AF5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83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A1748-8CD5-164C-91E3-237B332F8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495CA1-7785-104A-ACB2-512CB8AB2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034CF2-D2CC-2B47-9378-CD523F55E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CF93-0B60-974D-ADA4-90A67F852EC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70D6CB-23C8-444D-96E1-A74260A12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82D46-18AC-C849-A704-1306F163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5458C-C1C0-FF44-98A1-A13B14AF5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01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1848" y="170080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7 </a:t>
            </a:r>
            <a:br>
              <a:rPr lang="en-US" dirty="0"/>
            </a:br>
            <a:r>
              <a:rPr lang="en-US" dirty="0"/>
              <a:t>Separate compilation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7648" y="3429000"/>
            <a:ext cx="6400800" cy="2736304"/>
          </a:xfrm>
        </p:spPr>
        <p:txBody>
          <a:bodyPr>
            <a:normAutofit/>
          </a:bodyPr>
          <a:lstStyle/>
          <a:p>
            <a:r>
              <a:rPr lang="en-US" dirty="0"/>
              <a:t>Computing platforms</a:t>
            </a:r>
          </a:p>
          <a:p>
            <a:r>
              <a:rPr lang="en-US" dirty="0"/>
              <a:t>Novosibirsk State University</a:t>
            </a:r>
            <a:br>
              <a:rPr lang="en-US" dirty="0"/>
            </a:br>
            <a:r>
              <a:rPr lang="en-US" dirty="0"/>
              <a:t>University of Hertfordshire</a:t>
            </a:r>
          </a:p>
          <a:p>
            <a:r>
              <a:rPr lang="en-US" dirty="0"/>
              <a:t>D. Irtegov, </a:t>
            </a:r>
            <a:r>
              <a:rPr lang="en-US" dirty="0" err="1"/>
              <a:t>A.Shafarenko</a:t>
            </a:r>
            <a:endParaRPr lang="en-US" dirty="0"/>
          </a:p>
          <a:p>
            <a:r>
              <a:rPr lang="en-US"/>
              <a:t>2018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74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84CD3-B33D-CD4D-83A7-F4387D009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program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33B277-04FB-2948-9D2F-70DF20319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23" y="1825625"/>
            <a:ext cx="10630478" cy="389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46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A7D3A3-7708-9F42-9BA8-F2E15F0D2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linker does with sections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C5012B-CDB9-404C-8B7C-A9A40FC05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it allocates a place for </a:t>
            </a:r>
            <a:r>
              <a:rPr lang="en-US" dirty="0" err="1"/>
              <a:t>asect</a:t>
            </a:r>
            <a:endParaRPr lang="en-US" dirty="0"/>
          </a:p>
          <a:p>
            <a:r>
              <a:rPr lang="en-US" dirty="0"/>
              <a:t>Several </a:t>
            </a:r>
            <a:r>
              <a:rPr lang="en-US" dirty="0" err="1"/>
              <a:t>asect</a:t>
            </a:r>
            <a:r>
              <a:rPr lang="en-US" dirty="0"/>
              <a:t> directives with different start addresses are threated as a single non-contiguous </a:t>
            </a:r>
            <a:r>
              <a:rPr lang="en-US" dirty="0" err="1"/>
              <a:t>asect</a:t>
            </a:r>
            <a:endParaRPr lang="en-US" dirty="0"/>
          </a:p>
          <a:p>
            <a:r>
              <a:rPr lang="en-US" dirty="0"/>
              <a:t>Second, it finds a places for </a:t>
            </a:r>
            <a:r>
              <a:rPr lang="en-US" i="1" dirty="0"/>
              <a:t>referenced</a:t>
            </a:r>
            <a:r>
              <a:rPr lang="en-US" dirty="0"/>
              <a:t> R-sects</a:t>
            </a:r>
          </a:p>
          <a:p>
            <a:r>
              <a:rPr lang="en-US" dirty="0"/>
              <a:t>R-sects with no references are excluded from linking</a:t>
            </a:r>
          </a:p>
          <a:p>
            <a:r>
              <a:rPr lang="en-US" dirty="0"/>
              <a:t>Third, it relocates R-sects to their places (recalculates addresses)</a:t>
            </a:r>
          </a:p>
          <a:p>
            <a:r>
              <a:rPr lang="en-US" dirty="0"/>
              <a:t>Fourth, it writes values of external labels to places where they are referenced (a linking in a strict </a:t>
            </a:r>
            <a:r>
              <a:rPr lang="en-US" dirty="0" err="1"/>
              <a:t>sence</a:t>
            </a:r>
            <a:r>
              <a:rPr lang="en-US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754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FE697-666C-D548-940A-8D1D84A8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picture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A3F4E0-1857-0A4D-9E5E-01336132BA51}"/>
              </a:ext>
            </a:extLst>
          </p:cNvPr>
          <p:cNvSpPr/>
          <p:nvPr/>
        </p:nvSpPr>
        <p:spPr>
          <a:xfrm>
            <a:off x="1347536" y="2009273"/>
            <a:ext cx="1383631" cy="1248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asect</a:t>
            </a:r>
            <a:r>
              <a:rPr lang="en-US" dirty="0"/>
              <a:t> 0</a:t>
            </a:r>
          </a:p>
          <a:p>
            <a:pPr algn="ctr"/>
            <a:r>
              <a:rPr lang="en-US" dirty="0" err="1"/>
              <a:t>smul:ext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DBE6C27-A26F-A944-8A2D-17833E455761}"/>
              </a:ext>
            </a:extLst>
          </p:cNvPr>
          <p:cNvSpPr/>
          <p:nvPr/>
        </p:nvSpPr>
        <p:spPr>
          <a:xfrm>
            <a:off x="2414924" y="4606723"/>
            <a:ext cx="1395663" cy="156410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rsect</a:t>
            </a:r>
            <a:r>
              <a:rPr lang="en-US" dirty="0"/>
              <a:t> </a:t>
            </a:r>
            <a:r>
              <a:rPr lang="en-US" dirty="0" err="1"/>
              <a:t>mul</a:t>
            </a:r>
            <a:endParaRPr lang="en-US" dirty="0"/>
          </a:p>
          <a:p>
            <a:pPr algn="ctr"/>
            <a:r>
              <a:rPr lang="en-US" dirty="0" err="1"/>
              <a:t>mul</a:t>
            </a:r>
            <a:r>
              <a:rPr lang="en-US" dirty="0"/>
              <a:t>&gt;</a:t>
            </a:r>
          </a:p>
          <a:p>
            <a:pPr algn="ctr"/>
            <a:r>
              <a:rPr lang="en-US" dirty="0" err="1"/>
              <a:t>smul</a:t>
            </a:r>
            <a:r>
              <a:rPr lang="en-US" dirty="0"/>
              <a:t>&gt;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FEF9BCC-254B-C747-8AC1-DDE7E1B3E521}"/>
              </a:ext>
            </a:extLst>
          </p:cNvPr>
          <p:cNvSpPr/>
          <p:nvPr/>
        </p:nvSpPr>
        <p:spPr>
          <a:xfrm>
            <a:off x="1347536" y="3529865"/>
            <a:ext cx="1383631" cy="98213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rsect</a:t>
            </a:r>
            <a:r>
              <a:rPr lang="en-US" dirty="0"/>
              <a:t> div</a:t>
            </a:r>
          </a:p>
          <a:p>
            <a:pPr algn="ctr"/>
            <a:r>
              <a:rPr lang="en-US" dirty="0"/>
              <a:t>div&gt;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B3AC27E-F971-C740-9F66-2626266E9373}"/>
              </a:ext>
            </a:extLst>
          </p:cNvPr>
          <p:cNvSpPr/>
          <p:nvPr/>
        </p:nvSpPr>
        <p:spPr>
          <a:xfrm>
            <a:off x="5387312" y="2009273"/>
            <a:ext cx="1383631" cy="1248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asect</a:t>
            </a:r>
            <a:r>
              <a:rPr lang="en-US" dirty="0"/>
              <a:t> 0</a:t>
            </a:r>
          </a:p>
          <a:p>
            <a:pPr algn="ctr"/>
            <a:r>
              <a:rPr lang="en-US" dirty="0" err="1"/>
              <a:t>smul:ext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2A3814-9D93-FE49-AE16-8D06ABE3D5AC}"/>
              </a:ext>
            </a:extLst>
          </p:cNvPr>
          <p:cNvSpPr/>
          <p:nvPr/>
        </p:nvSpPr>
        <p:spPr>
          <a:xfrm>
            <a:off x="5387310" y="3257968"/>
            <a:ext cx="1383633" cy="156410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rsect</a:t>
            </a:r>
            <a:r>
              <a:rPr lang="en-US" dirty="0"/>
              <a:t> </a:t>
            </a:r>
            <a:r>
              <a:rPr lang="en-US" dirty="0" err="1"/>
              <a:t>mul</a:t>
            </a:r>
            <a:endParaRPr lang="en-US" dirty="0"/>
          </a:p>
          <a:p>
            <a:pPr algn="ctr"/>
            <a:r>
              <a:rPr lang="en-US" dirty="0" err="1"/>
              <a:t>mul</a:t>
            </a:r>
            <a:r>
              <a:rPr lang="en-US" dirty="0"/>
              <a:t>&gt;</a:t>
            </a:r>
          </a:p>
          <a:p>
            <a:pPr algn="ctr"/>
            <a:r>
              <a:rPr lang="en-US" dirty="0" err="1"/>
              <a:t>smul</a:t>
            </a:r>
            <a:r>
              <a:rPr lang="en-US" dirty="0"/>
              <a:t>&gt;</a:t>
            </a:r>
            <a:endParaRPr lang="ru-RU" dirty="0"/>
          </a:p>
        </p:txBody>
      </p:sp>
      <p:sp>
        <p:nvSpPr>
          <p:cNvPr id="11" name="Стрелка вправо 10">
            <a:extLst>
              <a:ext uri="{FF2B5EF4-FFF2-40B4-BE49-F238E27FC236}">
                <a16:creationId xmlns:a16="http://schemas.microsoft.com/office/drawing/2014/main" id="{E23B5B1D-AE14-664E-952D-3698E55EA4C0}"/>
              </a:ext>
            </a:extLst>
          </p:cNvPr>
          <p:cNvSpPr/>
          <p:nvPr/>
        </p:nvSpPr>
        <p:spPr>
          <a:xfrm>
            <a:off x="3570035" y="2391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>
            <a:extLst>
              <a:ext uri="{FF2B5EF4-FFF2-40B4-BE49-F238E27FC236}">
                <a16:creationId xmlns:a16="http://schemas.microsoft.com/office/drawing/2014/main" id="{E30A9103-5738-624B-88DA-450038574C4D}"/>
              </a:ext>
            </a:extLst>
          </p:cNvPr>
          <p:cNvSpPr/>
          <p:nvPr/>
        </p:nvSpPr>
        <p:spPr>
          <a:xfrm rot="20176867">
            <a:off x="4059239" y="4292426"/>
            <a:ext cx="97840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Круговая стрелка 24">
            <a:extLst>
              <a:ext uri="{FF2B5EF4-FFF2-40B4-BE49-F238E27FC236}">
                <a16:creationId xmlns:a16="http://schemas.microsoft.com/office/drawing/2014/main" id="{2321FB29-BFF8-AD45-9113-9146D4171A74}"/>
              </a:ext>
            </a:extLst>
          </p:cNvPr>
          <p:cNvSpPr/>
          <p:nvPr/>
        </p:nvSpPr>
        <p:spPr>
          <a:xfrm rot="5400000">
            <a:off x="6553280" y="2575010"/>
            <a:ext cx="978408" cy="150706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565082-6007-9E46-9E08-853A10DD48FD}"/>
              </a:ext>
            </a:extLst>
          </p:cNvPr>
          <p:cNvSpPr txBox="1"/>
          <p:nvPr/>
        </p:nvSpPr>
        <p:spPr>
          <a:xfrm>
            <a:off x="7840740" y="307330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smul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388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CB526-A11E-1743-BDCF-BDCA6971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CdM-8 object file (source and file itself)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C7AD04-5D12-AF48-8926-F60B0E1C2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608956" cy="34575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2DFD64-5F73-4248-9337-FFAE6A285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150" y="1825625"/>
            <a:ext cx="3676650" cy="315141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B7E537C-16FF-4B42-8F9C-360722814FE1}"/>
              </a:ext>
            </a:extLst>
          </p:cNvPr>
          <p:cNvSpPr/>
          <p:nvPr/>
        </p:nvSpPr>
        <p:spPr>
          <a:xfrm flipH="1">
            <a:off x="6846148" y="1690687"/>
            <a:ext cx="45719" cy="4083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315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B5026-D237-6540-9AE4-5C46AC011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REL 02 record?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539E6D-028D-2E4A-B792-F066BC7A9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6644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 is so called relocation entry.</a:t>
            </a:r>
          </a:p>
          <a:p>
            <a:r>
              <a:rPr lang="en-US" dirty="0"/>
              <a:t>Let’s look at this more closely</a:t>
            </a:r>
            <a:endParaRPr lang="en" dirty="0"/>
          </a:p>
          <a:p>
            <a:pPr marL="0" indent="0">
              <a:buNone/>
            </a:pPr>
            <a:r>
              <a:rPr lang="en" dirty="0"/>
              <a:t>NAME main </a:t>
            </a:r>
          </a:p>
          <a:p>
            <a:pPr marL="0" indent="0">
              <a:buNone/>
            </a:pPr>
            <a:r>
              <a:rPr lang="en" dirty="0"/>
              <a:t>DATA 71 e8 </a:t>
            </a:r>
            <a:r>
              <a:rPr lang="en" dirty="0">
                <a:highlight>
                  <a:srgbClr val="FFFF00"/>
                </a:highlight>
              </a:rPr>
              <a:t>04</a:t>
            </a:r>
            <a:r>
              <a:rPr lang="en" dirty="0"/>
              <a:t> d5 d4 </a:t>
            </a:r>
          </a:p>
          <a:p>
            <a:pPr marL="0" indent="0">
              <a:buNone/>
            </a:pPr>
            <a:r>
              <a:rPr lang="en" dirty="0"/>
              <a:t>REL 02</a:t>
            </a:r>
          </a:p>
          <a:p>
            <a:r>
              <a:rPr lang="en" dirty="0" err="1"/>
              <a:t>Rel</a:t>
            </a:r>
            <a:r>
              <a:rPr lang="en" dirty="0"/>
              <a:t> 02 points to address field of </a:t>
            </a:r>
            <a:r>
              <a:rPr lang="en" dirty="0" err="1"/>
              <a:t>bhi</a:t>
            </a:r>
            <a:r>
              <a:rPr lang="en" dirty="0"/>
              <a:t> z3 instruction</a:t>
            </a:r>
          </a:p>
          <a:p>
            <a:r>
              <a:rPr lang="en" dirty="0"/>
              <a:t>This field must be recalculated when R-sect is relocated</a:t>
            </a:r>
            <a:br>
              <a:rPr lang="en" dirty="0"/>
            </a:br>
            <a:endParaRPr lang="en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C4B6058-3F1D-9B49-9AA2-9CDA29008E2D}"/>
              </a:ext>
            </a:extLst>
          </p:cNvPr>
          <p:cNvSpPr/>
          <p:nvPr/>
        </p:nvSpPr>
        <p:spPr>
          <a:xfrm>
            <a:off x="6756400" y="4064000"/>
            <a:ext cx="2540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685D90-F434-2247-99E0-97153CC48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844" y="1825625"/>
            <a:ext cx="5608956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38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28D68-A117-B544-9CE1-980406F7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Relocation table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E512FF-278D-E940-A7E5-51EFDB02A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R-sect has a relocation table</a:t>
            </a:r>
          </a:p>
          <a:p>
            <a:r>
              <a:rPr lang="en-US" dirty="0"/>
              <a:t>In CdM-8 object format it is just list of REL records belonging to a R-sect</a:t>
            </a:r>
          </a:p>
          <a:p>
            <a:r>
              <a:rPr lang="en-US" dirty="0"/>
              <a:t>Every REL record is a reference to an address that needs to be relocated (recalculated) according to the actual position of the section</a:t>
            </a:r>
          </a:p>
          <a:p>
            <a:r>
              <a:rPr lang="en-US" dirty="0"/>
              <a:t>Some R-sects can have empty relocation table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438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B50A6-99E3-4F48-B8DC-DBC7D849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really works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3D9298-B26E-9249-A0AC-F92724A2F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assembling a file, assembler creates: </a:t>
            </a:r>
          </a:p>
          <a:p>
            <a:r>
              <a:rPr lang="en-US" dirty="0"/>
              <a:t>a symbol table </a:t>
            </a:r>
          </a:p>
          <a:p>
            <a:pPr lvl="1"/>
            <a:r>
              <a:rPr lang="en-US" dirty="0"/>
              <a:t>List of all symbols (labels) together with their values</a:t>
            </a:r>
          </a:p>
          <a:p>
            <a:r>
              <a:rPr lang="en-US" dirty="0"/>
              <a:t>A cross-reference table</a:t>
            </a:r>
          </a:p>
          <a:p>
            <a:pPr lvl="1"/>
            <a:r>
              <a:rPr lang="en-US" dirty="0"/>
              <a:t>List of all places in the code where a specific symbol is referenced</a:t>
            </a:r>
          </a:p>
          <a:p>
            <a:r>
              <a:rPr lang="en-US" dirty="0"/>
              <a:t>During a separate compilation, assembler cannot fully build a symbol table</a:t>
            </a:r>
          </a:p>
          <a:p>
            <a:r>
              <a:rPr lang="en-US" dirty="0"/>
              <a:t>For external references, it doesn’t know anything about a symbol</a:t>
            </a:r>
          </a:p>
          <a:p>
            <a:r>
              <a:rPr lang="en-US" dirty="0"/>
              <a:t>For references to labels in R-sects, you know their offset, but not a final value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809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47282-D60B-ED45-992A-FE4EDBDD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Placeholders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FCD15C-19AB-A946-BAAF-336CC74AF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all references to unresolved symbols, assembler creates</a:t>
            </a:r>
          </a:p>
          <a:p>
            <a:pPr lvl="1"/>
            <a:r>
              <a:rPr lang="en-US" dirty="0"/>
              <a:t>A placeholder in the code</a:t>
            </a:r>
          </a:p>
          <a:p>
            <a:pPr lvl="1"/>
            <a:r>
              <a:rPr lang="en-US" dirty="0"/>
              <a:t>For relocatable symbols, placeholder contains offset from the R-sect start</a:t>
            </a:r>
          </a:p>
          <a:p>
            <a:pPr lvl="1"/>
            <a:r>
              <a:rPr lang="en-US" dirty="0"/>
              <a:t>For external symbols, placeholder can contain anything </a:t>
            </a:r>
          </a:p>
          <a:p>
            <a:pPr lvl="1"/>
            <a:r>
              <a:rPr lang="en-US" dirty="0"/>
              <a:t>A reference in cross-reference table (REL for relocatable symbols, XTRN for external)</a:t>
            </a:r>
          </a:p>
          <a:p>
            <a:r>
              <a:rPr lang="en-US" dirty="0"/>
              <a:t>When resolving external symbols, linker adds symbol value to the placeholder (this allows references like mul+10)</a:t>
            </a:r>
          </a:p>
          <a:p>
            <a:r>
              <a:rPr lang="en-US" dirty="0"/>
              <a:t>When resolving relocatable symbols, linker adds section start to the offset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32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E05A1-439E-0847-B44E-32AFFBF53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3D3601-A11D-DD4B-836E-D85F9984D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previous lecture we learned how to create subroutines.</a:t>
            </a:r>
          </a:p>
          <a:p>
            <a:r>
              <a:rPr lang="en-US" dirty="0"/>
              <a:t>There are many kinds of subroutines good for reuse, like multiplication, division, string operations,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How to actually do the reusing?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78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956BC-C881-5146-A75A-826323DB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Solutions: #include statement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D79F78-B1E7-D94C-8263-B38E53781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present in CdM-8 assembler</a:t>
            </a:r>
          </a:p>
          <a:p>
            <a:r>
              <a:rPr lang="en-US" dirty="0"/>
              <a:t>Slow on big programs </a:t>
            </a:r>
          </a:p>
          <a:p>
            <a:pPr lvl="1"/>
            <a:r>
              <a:rPr lang="en-US" dirty="0"/>
              <a:t>Not an issue for CdM-8</a:t>
            </a:r>
          </a:p>
          <a:p>
            <a:pPr lvl="1"/>
            <a:r>
              <a:rPr lang="en-US" dirty="0"/>
              <a:t>But bad for real computers</a:t>
            </a:r>
          </a:p>
          <a:p>
            <a:r>
              <a:rPr lang="en-US" dirty="0"/>
              <a:t>label name conflicts (“name space pollution”)</a:t>
            </a:r>
          </a:p>
          <a:p>
            <a:r>
              <a:rPr lang="en-US" dirty="0"/>
              <a:t>What happens if several modules have </a:t>
            </a:r>
            <a:r>
              <a:rPr lang="en-US" dirty="0" err="1"/>
              <a:t>conlicting</a:t>
            </a:r>
            <a:r>
              <a:rPr lang="en-US" dirty="0"/>
              <a:t> </a:t>
            </a:r>
            <a:r>
              <a:rPr lang="en-US" dirty="0" err="1"/>
              <a:t>asect</a:t>
            </a:r>
            <a:r>
              <a:rPr lang="en-US" dirty="0"/>
              <a:t> directives?</a:t>
            </a:r>
          </a:p>
        </p:txBody>
      </p:sp>
    </p:spTree>
    <p:extLst>
      <p:ext uri="{BB962C8B-B14F-4D97-AF65-F5344CB8AC3E}">
        <p14:creationId xmlns:p14="http://schemas.microsoft.com/office/powerpoint/2010/main" val="6656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6E6BB-F70E-2047-B0A4-EDE265FB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compilation and linking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EDD14C-B8F9-F043-BA10-CC428FB05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Historically, was invented independently and slightly before of assembler</a:t>
            </a:r>
          </a:p>
          <a:p>
            <a:r>
              <a:rPr lang="en-US" dirty="0"/>
              <a:t>Now, assemblers and linkers are considered a tightly-coupled elements of toolchain</a:t>
            </a:r>
          </a:p>
          <a:p>
            <a:r>
              <a:rPr lang="en-US" dirty="0"/>
              <a:t>By default, assembler produces not a final memory image, but some intermediate format, known as </a:t>
            </a:r>
            <a:r>
              <a:rPr lang="en-US" i="1" dirty="0"/>
              <a:t>object file</a:t>
            </a:r>
          </a:p>
          <a:p>
            <a:r>
              <a:rPr lang="en-US" dirty="0"/>
              <a:t>Linker collects several object files and links them into final memory image (executable file)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2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2DFE2-C0A6-C14D-9D4D-3F8AFE943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linkers and library routines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95296E-3117-C040-A304-845F093B3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Code reuse was introduced by Grace Hopper in 1944 when programming a Harvard Mark I computer (aka IBM ASCC)</a:t>
            </a:r>
          </a:p>
          <a:p>
            <a:r>
              <a:rPr lang="en-US" dirty="0"/>
              <a:t>Mark I was a sequential (not von Neumann) computer</a:t>
            </a:r>
          </a:p>
          <a:p>
            <a:r>
              <a:rPr lang="en-US" dirty="0"/>
              <a:t>Sequential computer program contains no addresses</a:t>
            </a:r>
          </a:p>
          <a:p>
            <a:r>
              <a:rPr lang="en-US" dirty="0"/>
              <a:t>Only way to implement a loop is to unroll it </a:t>
            </a:r>
            <a:br>
              <a:rPr lang="en-US" dirty="0"/>
            </a:br>
            <a:r>
              <a:rPr lang="en-US" dirty="0"/>
              <a:t>(like we did with multiplication routine in prev. lecture)</a:t>
            </a:r>
          </a:p>
          <a:p>
            <a:r>
              <a:rPr lang="en-US" dirty="0"/>
              <a:t>No conditional statements nor while loops</a:t>
            </a:r>
          </a:p>
          <a:p>
            <a:r>
              <a:rPr lang="en-US" dirty="0"/>
              <a:t>You could insert a subroutine in any point of the program, provided that it matches a calling convention</a:t>
            </a:r>
          </a:p>
        </p:txBody>
      </p:sp>
    </p:spTree>
    <p:extLst>
      <p:ext uri="{BB962C8B-B14F-4D97-AF65-F5344CB8AC3E}">
        <p14:creationId xmlns:p14="http://schemas.microsoft.com/office/powerpoint/2010/main" val="409200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11CD6-B460-A349-832E-345A31D1C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Subroutines on von Neumann computers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DED75-F8EE-7243-A482-49E84EC35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von Neumann computer, programs contain addresses </a:t>
            </a:r>
            <a:br>
              <a:rPr lang="en-US" dirty="0"/>
            </a:br>
            <a:r>
              <a:rPr lang="en-US" dirty="0"/>
              <a:t>(in assembler they are label references)</a:t>
            </a:r>
          </a:p>
          <a:p>
            <a:r>
              <a:rPr lang="en-US" dirty="0"/>
              <a:t>To relocate program in memory, we must recalculate these addresses</a:t>
            </a:r>
          </a:p>
          <a:p>
            <a:r>
              <a:rPr lang="en-US" dirty="0"/>
              <a:t>When programming early von Neumann computers (EDVAC, UNIVAC) people tried to recalculate addresses manually, but this took time and produced many errors</a:t>
            </a:r>
          </a:p>
          <a:p>
            <a:r>
              <a:rPr lang="en-US" dirty="0"/>
              <a:t>Then, Grace Hopper come with the idea of linker or link editor </a:t>
            </a:r>
            <a:br>
              <a:rPr lang="en-US" dirty="0"/>
            </a:br>
            <a:r>
              <a:rPr lang="en-US" dirty="0"/>
              <a:t>– a program tool to recalculate addresses in library routines</a:t>
            </a:r>
          </a:p>
          <a:p>
            <a:r>
              <a:rPr lang="en-US" dirty="0"/>
              <a:t>It was one of the first programs to aid in writing programs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818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97C57-86AD-494B-BE85-C2F271FAC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let’s go back to CdM-8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16487A-83F5-DC46-8AF3-4AAADE095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must avoid using </a:t>
            </a:r>
            <a:r>
              <a:rPr lang="en-US" dirty="0" err="1"/>
              <a:t>asect</a:t>
            </a:r>
            <a:r>
              <a:rPr lang="en-US" dirty="0"/>
              <a:t> directive.  We cannot link modules with </a:t>
            </a:r>
            <a:r>
              <a:rPr lang="en-US" dirty="0" err="1"/>
              <a:t>asects</a:t>
            </a:r>
            <a:r>
              <a:rPr lang="en-US" dirty="0"/>
              <a:t> mapping on the same address</a:t>
            </a:r>
          </a:p>
          <a:p>
            <a:r>
              <a:rPr lang="en-US" dirty="0"/>
              <a:t>We must designate some labels as externally visible </a:t>
            </a:r>
            <a:br>
              <a:rPr lang="en-US" dirty="0"/>
            </a:br>
            <a:r>
              <a:rPr lang="en-US" dirty="0"/>
              <a:t>(similar to extern in C)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042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8E7BE-2D27-8743-87A5-DE9FB2B91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rsect</a:t>
            </a:r>
            <a:r>
              <a:rPr lang="en-US" dirty="0"/>
              <a:t> directive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CB7ADA3-250D-9B48-A0F9-DD0AF2BF6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125" y="1385888"/>
            <a:ext cx="9909750" cy="476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3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5DDB1-DD8A-0540-A89E-32EF104D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rsect</a:t>
            </a:r>
            <a:r>
              <a:rPr lang="en-US" dirty="0"/>
              <a:t> directive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FD67FD-6730-1B46-9817-613D70EB6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Creates a named relative (relocatable) section</a:t>
            </a:r>
          </a:p>
          <a:p>
            <a:r>
              <a:rPr lang="en-US" dirty="0"/>
              <a:t>All labels in this section belong to it</a:t>
            </a:r>
          </a:p>
          <a:p>
            <a:r>
              <a:rPr lang="en-US" dirty="0"/>
              <a:t>Some labels can be declared as externally visible</a:t>
            </a:r>
          </a:p>
          <a:p>
            <a:r>
              <a:rPr lang="en-US" dirty="0"/>
              <a:t>In CdM-8 this is done by using ‘&gt;’ character instead of ’:’</a:t>
            </a:r>
          </a:p>
          <a:p>
            <a:pPr lvl="1"/>
            <a:r>
              <a:rPr lang="en-US" dirty="0"/>
              <a:t>Other assemblers use wide range of other syntaxes</a:t>
            </a:r>
          </a:p>
          <a:p>
            <a:pPr lvl="1"/>
            <a:r>
              <a:rPr lang="en-US" dirty="0"/>
              <a:t>Most typical is a directive ‘global’ which declares a label to be global</a:t>
            </a:r>
          </a:p>
          <a:p>
            <a:r>
              <a:rPr lang="en-US" dirty="0"/>
              <a:t>A file can contain several </a:t>
            </a:r>
            <a:r>
              <a:rPr lang="en-US" dirty="0" err="1"/>
              <a:t>rsects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More on this later</a:t>
            </a:r>
          </a:p>
          <a:p>
            <a:r>
              <a:rPr lang="en-US" dirty="0"/>
              <a:t>R-sect cannot span several files</a:t>
            </a:r>
          </a:p>
          <a:p>
            <a:pPr lvl="1"/>
            <a:r>
              <a:rPr lang="en-US" dirty="0"/>
              <a:t>In other assemblers it can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6523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717</Words>
  <Application>Microsoft Macintosh PowerPoint</Application>
  <PresentationFormat>Широкоэкранный</PresentationFormat>
  <Paragraphs>102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Lecture 7  Separate compilation</vt:lpstr>
      <vt:lpstr>The problem</vt:lpstr>
      <vt:lpstr>Solutions: #include statement</vt:lpstr>
      <vt:lpstr>Separate compilation and linking</vt:lpstr>
      <vt:lpstr>History of linkers and library routines</vt:lpstr>
      <vt:lpstr>Subroutines on von Neumann computers</vt:lpstr>
      <vt:lpstr>So, let’s go back to CdM-8</vt:lpstr>
      <vt:lpstr>rsect directive</vt:lpstr>
      <vt:lpstr>rsect directive</vt:lpstr>
      <vt:lpstr>Main program</vt:lpstr>
      <vt:lpstr>What linker does with sections</vt:lpstr>
      <vt:lpstr>A picture</vt:lpstr>
      <vt:lpstr>CdM-8 object file (source and file itself)</vt:lpstr>
      <vt:lpstr>What is REL 02 record?</vt:lpstr>
      <vt:lpstr>Relocation table</vt:lpstr>
      <vt:lpstr>How it really works</vt:lpstr>
      <vt:lpstr>Placeholders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  Separate compilation</dc:title>
  <dc:creator>Dmitry Irtegov</dc:creator>
  <cp:lastModifiedBy>Dmitry Irtegov</cp:lastModifiedBy>
  <cp:revision>12</cp:revision>
  <dcterms:created xsi:type="dcterms:W3CDTF">2018-10-02T16:52:47Z</dcterms:created>
  <dcterms:modified xsi:type="dcterms:W3CDTF">2019-10-13T18:35:02Z</dcterms:modified>
</cp:coreProperties>
</file>